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391" r:id="rId2"/>
    <p:sldId id="412" r:id="rId3"/>
    <p:sldId id="392" r:id="rId4"/>
    <p:sldId id="394" r:id="rId5"/>
    <p:sldId id="446" r:id="rId6"/>
    <p:sldId id="433" r:id="rId7"/>
    <p:sldId id="424" r:id="rId8"/>
    <p:sldId id="432" r:id="rId9"/>
    <p:sldId id="422" r:id="rId10"/>
    <p:sldId id="448" r:id="rId11"/>
    <p:sldId id="449" r:id="rId12"/>
    <p:sldId id="450" r:id="rId13"/>
    <p:sldId id="451" r:id="rId14"/>
    <p:sldId id="453" r:id="rId15"/>
    <p:sldId id="452" r:id="rId1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7" userDrawn="1">
          <p15:clr>
            <a:srgbClr val="A4A3A4"/>
          </p15:clr>
        </p15:guide>
        <p15:guide id="2" pos="3136" userDrawn="1">
          <p15:clr>
            <a:srgbClr val="A4A3A4"/>
          </p15:clr>
        </p15:guide>
        <p15:guide id="3" orient="horz" pos="2138" userDrawn="1">
          <p15:clr>
            <a:srgbClr val="A4A3A4"/>
          </p15:clr>
        </p15:guide>
        <p15:guide id="4" pos="3121" userDrawn="1">
          <p15:clr>
            <a:srgbClr val="A4A3A4"/>
          </p15:clr>
        </p15:guide>
        <p15:guide id="5" orient="horz" pos="2141" userDrawn="1">
          <p15:clr>
            <a:srgbClr val="A4A3A4"/>
          </p15:clr>
        </p15:guide>
        <p15:guide id="6" orient="horz" pos="2142" userDrawn="1">
          <p15:clr>
            <a:srgbClr val="A4A3A4"/>
          </p15:clr>
        </p15:guide>
        <p15:guide id="7" pos="3143" userDrawn="1">
          <p15:clr>
            <a:srgbClr val="A4A3A4"/>
          </p15:clr>
        </p15:guide>
        <p15:guide id="8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7ED"/>
    <a:srgbClr val="D5AB81"/>
    <a:srgbClr val="FFF3F3"/>
    <a:srgbClr val="FFCCCC"/>
    <a:srgbClr val="FF9F9F"/>
    <a:srgbClr val="5FDAF7"/>
    <a:srgbClr val="FF3300"/>
    <a:srgbClr val="CF9F6F"/>
    <a:srgbClr val="FFCC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171" autoAdjust="0"/>
  </p:normalViewPr>
  <p:slideViewPr>
    <p:cSldViewPr>
      <p:cViewPr varScale="1">
        <p:scale>
          <a:sx n="129" d="100"/>
          <a:sy n="129" d="100"/>
        </p:scale>
        <p:origin x="11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9" d="100"/>
          <a:sy n="119" d="100"/>
        </p:scale>
        <p:origin x="-2010" y="-102"/>
      </p:cViewPr>
      <p:guideLst>
        <p:guide orient="horz" pos="2137"/>
        <p:guide pos="3136"/>
        <p:guide orient="horz" pos="2138"/>
        <p:guide pos="3121"/>
        <p:guide orient="horz" pos="2141"/>
        <p:guide orient="horz" pos="2142"/>
        <p:guide pos="3143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4301388" cy="339884"/>
          </a:xfrm>
          <a:prstGeom prst="rect">
            <a:avLst/>
          </a:prstGeom>
        </p:spPr>
        <p:txBody>
          <a:bodyPr vert="horz" lIns="91788" tIns="45894" rIns="91788" bIns="4589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31" y="4"/>
            <a:ext cx="4301388" cy="339884"/>
          </a:xfrm>
          <a:prstGeom prst="rect">
            <a:avLst/>
          </a:prstGeom>
        </p:spPr>
        <p:txBody>
          <a:bodyPr vert="horz" lIns="91788" tIns="45894" rIns="91788" bIns="45894" rtlCol="0"/>
          <a:lstStyle>
            <a:lvl1pPr algn="r">
              <a:defRPr sz="1200"/>
            </a:lvl1pPr>
          </a:lstStyle>
          <a:p>
            <a:fld id="{C3C88D78-B6E9-41AA-AA3F-17B411D57676}" type="datetimeFigureOut">
              <a:rPr lang="ru-RU" smtClean="0"/>
              <a:t>18.05.2018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703"/>
            <a:ext cx="4301388" cy="339884"/>
          </a:xfrm>
          <a:prstGeom prst="rect">
            <a:avLst/>
          </a:prstGeom>
        </p:spPr>
        <p:txBody>
          <a:bodyPr vert="horz" lIns="91788" tIns="45894" rIns="91788" bIns="4589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31" y="6456703"/>
            <a:ext cx="4301388" cy="339884"/>
          </a:xfrm>
          <a:prstGeom prst="rect">
            <a:avLst/>
          </a:prstGeom>
        </p:spPr>
        <p:txBody>
          <a:bodyPr vert="horz" lIns="91788" tIns="45894" rIns="91788" bIns="45894" rtlCol="0" anchor="b"/>
          <a:lstStyle>
            <a:lvl1pPr algn="r">
              <a:defRPr sz="1200"/>
            </a:lvl1pPr>
          </a:lstStyle>
          <a:p>
            <a:fld id="{E529EE58-F209-42EE-AC7B-629FC50549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682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301543" cy="339884"/>
          </a:xfrm>
          <a:prstGeom prst="rect">
            <a:avLst/>
          </a:prstGeom>
        </p:spPr>
        <p:txBody>
          <a:bodyPr vert="horz" lIns="91743" tIns="45869" rIns="91743" bIns="4586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7" y="4"/>
            <a:ext cx="4301543" cy="339884"/>
          </a:xfrm>
          <a:prstGeom prst="rect">
            <a:avLst/>
          </a:prstGeom>
        </p:spPr>
        <p:txBody>
          <a:bodyPr vert="horz" lIns="91743" tIns="45869" rIns="91743" bIns="45869" rtlCol="0"/>
          <a:lstStyle>
            <a:lvl1pPr algn="r">
              <a:defRPr sz="1200"/>
            </a:lvl1pPr>
          </a:lstStyle>
          <a:p>
            <a:fld id="{0C84DD77-99CC-42CA-AA9A-0720569252C8}" type="datetimeFigureOut">
              <a:rPr lang="ru-RU" smtClean="0"/>
              <a:pPr/>
              <a:t>18.05.2018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5662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3" tIns="45869" rIns="91743" bIns="4586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743" tIns="45869" rIns="91743" bIns="4586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743" tIns="45869" rIns="91743" bIns="4586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7" y="6456612"/>
            <a:ext cx="4301543" cy="339884"/>
          </a:xfrm>
          <a:prstGeom prst="rect">
            <a:avLst/>
          </a:prstGeom>
        </p:spPr>
        <p:txBody>
          <a:bodyPr vert="horz" lIns="91743" tIns="45869" rIns="91743" bIns="45869" rtlCol="0" anchor="b"/>
          <a:lstStyle>
            <a:lvl1pPr algn="r">
              <a:defRPr sz="1200"/>
            </a:lvl1pPr>
          </a:lstStyle>
          <a:p>
            <a:fld id="{E9BAE4DD-29FF-42D6-ACD6-1386C9E91C6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5402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5488" y="511175"/>
            <a:ext cx="3395662" cy="2547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AE4DD-29FF-42D6-ACD6-1386C9E91C6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175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57550" y="509588"/>
            <a:ext cx="3389313" cy="2543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AE4DD-29FF-42D6-ACD6-1386C9E91C6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91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5488" y="511175"/>
            <a:ext cx="3395662" cy="2547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AE4DD-29FF-42D6-ACD6-1386C9E91C6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646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5488" y="511175"/>
            <a:ext cx="3395662" cy="2547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AE4DD-29FF-42D6-ACD6-1386C9E91C6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56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0F87-F550-4D09-9F1A-B9C7104794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2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8E8F-0999-4616-9941-44B58D3994E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8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A48D-8760-408F-A3AA-A1B44AA284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6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B73-8026-4A7E-A454-3A67509B59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3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9844-72FD-4FAD-8982-75203FFA8C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4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E806-5D48-413E-BD20-973BC6A116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0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F8762-E9D4-44D3-AB75-3F58D1F251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38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344-CCDF-4582-88C6-5FED274E71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8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ABF0-62CE-477B-9C11-11F1330A5DB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9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7095-A9B9-4FC0-BE7F-177C117B98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9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85E3-2875-436D-BAF7-E41E693F94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4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486A5-533F-49F2-A20C-22FE2ED589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18.05.2018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2DEEF-EC1B-4C13-B1D3-7254220528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3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43608" y="1268760"/>
            <a:ext cx="74169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2"/>
                </a:solidFill>
                <a:latin typeface="+mj-lt"/>
                <a:cs typeface="+mn-cs"/>
              </a:rPr>
              <a:t>ОКЛАДНАЯ СИСТЕМА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chemeClr val="tx2"/>
                </a:solidFill>
                <a:latin typeface="+mj-lt"/>
                <a:cs typeface="+mn-cs"/>
              </a:rPr>
              <a:t>ОПЛАТЫ ТРУДА РАБОТНИКОВ ГОСУДАРСТВЕННЫХ ОБРАЗОВАТЕЛЬНЫХ  ОРГАНИЗАЦИЙ РЕСПУБЛИКИ ТАТАРСТАН</a:t>
            </a:r>
            <a:endParaRPr lang="ru-RU" sz="4000" b="1" dirty="0">
              <a:solidFill>
                <a:schemeClr val="tx2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89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46686" y="188640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ВОСПИТАТЕЛЬ СО СРЕДНЕ-СПЕЦИАЛЬНЫМ ОБРАЗОВАНИЕМ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49253"/>
              </p:ext>
            </p:extLst>
          </p:nvPr>
        </p:nvGraphicFramePr>
        <p:xfrm>
          <a:off x="899592" y="1166018"/>
          <a:ext cx="7713034" cy="4554072"/>
        </p:xfrm>
        <a:graphic>
          <a:graphicData uri="http://schemas.openxmlformats.org/drawingml/2006/table">
            <a:tbl>
              <a:tblPr/>
              <a:tblGrid>
                <a:gridCol w="1342443"/>
                <a:gridCol w="697685"/>
                <a:gridCol w="1200232"/>
                <a:gridCol w="1070855"/>
                <a:gridCol w="1313574"/>
                <a:gridCol w="1071955"/>
                <a:gridCol w="1016290"/>
              </a:tblGrid>
              <a:tr h="6067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05" marR="4805" marT="48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                                     Категория -                                                                                                                            Стаж -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05" marR="4805" marT="48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Категория - 1                                                                                                                                                           Стаж - 9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05" marR="4805" marT="48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Категория - высшая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Стаж - 20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05" marR="4805" marT="48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  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</a:t>
                      </a:r>
                    </a:p>
                  </a:txBody>
                  <a:tcPr marL="4805" marR="4805" marT="480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базовый 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3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должностной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11.793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Стаж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363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(4,5%)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354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(6,5%)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(4%)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8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Категория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3105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(38,5%)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3302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3831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(47,5%)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3891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(33%)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7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Награда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(6%)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(4%)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Сложность 42% (28)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3387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3302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(28%)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3387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3202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(28%)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3385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(42%)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Доплата 45% (0)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(45%)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15.081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15.095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18.549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18.751 (+202)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19.918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19.930                            </a:t>
                      </a:r>
                    </a:p>
                  </a:txBody>
                  <a:tcPr marL="4805" marR="4805" marT="4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10</a:t>
            </a:r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4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5" y="576874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ВОСПИТАТЕЛЬ С ВЫСШИМ ОБРАЗОВАНИЕМ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566738"/>
              </p:ext>
            </p:extLst>
          </p:nvPr>
        </p:nvGraphicFramePr>
        <p:xfrm>
          <a:off x="755575" y="1600202"/>
          <a:ext cx="8220711" cy="3891684"/>
        </p:xfrm>
        <a:graphic>
          <a:graphicData uri="http://schemas.openxmlformats.org/drawingml/2006/table">
            <a:tbl>
              <a:tblPr/>
              <a:tblGrid>
                <a:gridCol w="1093673"/>
                <a:gridCol w="454807"/>
                <a:gridCol w="408293"/>
                <a:gridCol w="1343749"/>
                <a:gridCol w="397957"/>
                <a:gridCol w="692548"/>
                <a:gridCol w="909615"/>
                <a:gridCol w="434134"/>
                <a:gridCol w="413461"/>
                <a:gridCol w="723557"/>
                <a:gridCol w="770071"/>
                <a:gridCol w="578846"/>
              </a:tblGrid>
              <a:tr h="60913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65" marR="5165" marT="51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                                     Категория -                                                                                                                            Стаж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165" marR="5165" marT="51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Категория - 1                                                                                                                                                           Стаж - 12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165" marR="5165" marT="51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ВОСПИТАТЕЛЬ:                                                                                                                            Категория - высшая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Стаж - 20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165" marR="5165" marT="51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3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–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  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- 1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- 1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</a:t>
                      </a:r>
                    </a:p>
                  </a:txBody>
                  <a:tcPr marL="5165" marR="5165" marT="516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25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базовый 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9814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14.332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9814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14.332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9814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14.332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91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Стаж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(5,5%)  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(3,5)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640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(6,5%)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573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(4,0%)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90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Категория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3778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(38,5%)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4013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4661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(47,5%)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4730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(33%)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55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Сложность 42%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4122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4013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4122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4013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4122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(42%)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(28%)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92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Доплата 45%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4416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4416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4416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(45%)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8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18.352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18.345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22.670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22.860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23.653</a:t>
                      </a:r>
                    </a:p>
                  </a:txBody>
                  <a:tcPr marL="5165" marR="5165" marT="5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23.648</a:t>
                      </a:r>
                    </a:p>
                  </a:txBody>
                  <a:tcPr marL="5165" marR="5165" marT="5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4621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65" marR="5165" marT="51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11</a:t>
            </a:r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42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44624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УЧИТЕЛЬ НАЧАЛЬНЫХ КЛАССОВ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819625"/>
              </p:ext>
            </p:extLst>
          </p:nvPr>
        </p:nvGraphicFramePr>
        <p:xfrm>
          <a:off x="971600" y="754357"/>
          <a:ext cx="7745041" cy="5315101"/>
        </p:xfrm>
        <a:graphic>
          <a:graphicData uri="http://schemas.openxmlformats.org/drawingml/2006/table">
            <a:tbl>
              <a:tblPr/>
              <a:tblGrid>
                <a:gridCol w="1800200"/>
                <a:gridCol w="936104"/>
                <a:gridCol w="936104"/>
                <a:gridCol w="1080120"/>
                <a:gridCol w="936104"/>
                <a:gridCol w="936104"/>
                <a:gridCol w="1120305"/>
              </a:tblGrid>
              <a:tr h="95869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43" marR="2343" marT="234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нач.класс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.:                                                                         Нагрузка -                                                                                          Категория -                                                                                                                            Стаж -                                                                                                                                               Образование - средне-специальное                                     </a:t>
                      </a:r>
                    </a:p>
                  </a:txBody>
                  <a:tcPr marL="2343" marR="2343" marT="234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нач.класс.:                                                                                                                                                   Нагрузка -                                                                                                                                                                                                                 Категория - 1                                                                                                                                                           Стаж - 15 лет                                                                                                                                                                     Образование - средне-специальное                                                       </a:t>
                      </a:r>
                    </a:p>
                  </a:txBody>
                  <a:tcPr marL="2343" marR="2343" marT="234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нач.класс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.:                                                                                                                            Нагрузка -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Стаж - 20 лет                                                                                                                                                       Категория -  высшая                                                                                                                                                                                                                                    Образование - средне-специальное                                                                     </a:t>
                      </a:r>
                    </a:p>
                  </a:txBody>
                  <a:tcPr marL="2343" marR="2343" marT="234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- 1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  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- 1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- 1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НСОТ - 2</a:t>
                      </a:r>
                    </a:p>
                  </a:txBody>
                  <a:tcPr marL="2343" marR="2343" marT="234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Ставка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разряда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5554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5554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базовый 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11.695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11.695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3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должност.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Стаж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 (4%)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 (4%)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Квалификация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1613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3226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2830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Проверка тетрадей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1613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1613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1613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1415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Классный руководитель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1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Гимназии, лицеи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3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Кабинет от базы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72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Метод.объединение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Награды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701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483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707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Специфика 45%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3629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5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16.051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15.954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18.672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18.542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20.687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20.317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37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-97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-370</a:t>
                      </a:r>
                    </a:p>
                  </a:txBody>
                  <a:tcPr marL="2343" marR="2343" marT="23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12</a:t>
            </a:r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1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44624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УЧИТЕЛЬ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87254"/>
              </p:ext>
            </p:extLst>
          </p:nvPr>
        </p:nvGraphicFramePr>
        <p:xfrm>
          <a:off x="791580" y="692695"/>
          <a:ext cx="7895221" cy="5470859"/>
        </p:xfrm>
        <a:graphic>
          <a:graphicData uri="http://schemas.openxmlformats.org/drawingml/2006/table">
            <a:tbl>
              <a:tblPr/>
              <a:tblGrid>
                <a:gridCol w="1404156"/>
                <a:gridCol w="576064"/>
                <a:gridCol w="864096"/>
                <a:gridCol w="792088"/>
                <a:gridCol w="944065"/>
                <a:gridCol w="856135"/>
                <a:gridCol w="930760"/>
                <a:gridCol w="797432"/>
                <a:gridCol w="730425"/>
              </a:tblGrid>
              <a:tr h="1224137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20" marR="4020" marT="4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математики:                            Нагрузка - 18 час.                               Категория -                                                 Стаж -                                           Образование - высшее                </a:t>
                      </a:r>
                    </a:p>
                  </a:txBody>
                  <a:tcPr marL="4020" marR="4020" marT="4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математики:                          Нагрузка - 24 час.                                   Категория - 1                                            Стаж - 10 лет                                    Образование - высшее</a:t>
                      </a:r>
                    </a:p>
                  </a:txBody>
                  <a:tcPr marL="4020" marR="4020" marT="4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русского языка:                 Нагрузка - 27 час.                               Стаж - 20 лет                                    Категория - высшая, лицей,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Класс.руководитель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Метод.объед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., кабинет,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метод.объединение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020" marR="4020" marT="4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Учитель истории:                                       Нагрузка - 22 час.                                  Стаж 4 час.                                             Категория -                                          Образование - высшее</a:t>
                      </a:r>
                    </a:p>
                  </a:txBody>
                  <a:tcPr marL="4020" marR="4020" marT="40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– 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020" marR="4020" marT="40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   </a:t>
                      </a:r>
                    </a:p>
                  </a:txBody>
                  <a:tcPr marL="4020" marR="4020" marT="402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020" marR="4020" marT="40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НСОТ- 2</a:t>
                      </a:r>
                    </a:p>
                  </a:txBody>
                  <a:tcPr marL="4020" marR="4020" marT="402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020" marR="4020" marT="40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</a:t>
                      </a:r>
                    </a:p>
                  </a:txBody>
                  <a:tcPr marL="4020" marR="4020" marT="402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- 1</a:t>
                      </a:r>
                    </a:p>
                  </a:txBody>
                  <a:tcPr marL="4020" marR="4020" marT="40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НСОТ - 2  </a:t>
                      </a:r>
                    </a:p>
                  </a:txBody>
                  <a:tcPr marL="4020" marR="4020" marT="402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23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Ставка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разряда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3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базовый 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14.236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14.236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14.236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14.236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9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Оклад должност.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14.336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11.564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18.981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13.010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21.354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10.600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17.399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68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Стаж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636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(3,5%)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846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854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(4,5%)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Квалификация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2313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2277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(12%)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5125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(24%)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Проверка тетрадей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1735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1720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2313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2277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2602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2562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68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Классный руководитель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2300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Гимназии, лицеи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1174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(5,5%)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957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23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Кабинет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Метод.объединение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(3%)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Награды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1138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(6%)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781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1281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(6%)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68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Специфика 45%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3903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5854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4770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Татарский язык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Молодые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Сельские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16.611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18.356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25.468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28.081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32.644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35.521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16.642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18.704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1858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1746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2613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2871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020" marR="4020" marT="40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2062</a:t>
                      </a:r>
                    </a:p>
                  </a:txBody>
                  <a:tcPr marL="4020" marR="4020" marT="40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13</a:t>
            </a:r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531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06896" y="310793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ПРЕДЛОЖЕНИЯ ПО ВНЕСЕНИЮ ИЗМЕНЕНИЙ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СИСТЕМУ ОПЛАТЫ ТРУДА ДИРЕКТОРОВ ШКОЛ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14</a:t>
            </a:r>
            <a:endParaRPr lang="ru-RU" sz="1400" i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805"/>
          <a:stretch/>
        </p:blipFill>
        <p:spPr>
          <a:xfrm>
            <a:off x="683568" y="1236760"/>
            <a:ext cx="8338272" cy="54168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5575" y="4725144"/>
            <a:ext cx="5575385" cy="2160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456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7948" y="493539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ПРЕДЛОЖЕНИЯ ПО ВНЕСЕНИЮ ИЗМЕНЕНИЙ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СИСТЕМУ ОПЛАТЫ ТРУДА РУКОВОДИТЕЛЕЙ ДОО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36740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 smtClean="0">
                <a:solidFill>
                  <a:prstClr val="black"/>
                </a:solidFill>
              </a:rPr>
              <a:t>15</a:t>
            </a:r>
            <a:endParaRPr lang="ru-RU" sz="1400" i="1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0070" t="6525" r="16084" b="15445"/>
          <a:stretch/>
        </p:blipFill>
        <p:spPr bwMode="auto">
          <a:xfrm rot="16200000">
            <a:off x="2452469" y="-151379"/>
            <a:ext cx="5040560" cy="80248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60321" y="4725144"/>
            <a:ext cx="5483887" cy="360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462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48464" y="116632"/>
            <a:ext cx="276038" cy="307777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/>
          <a:p>
            <a:pPr algn="l"/>
            <a:fld id="{75F2DEEF-EC1B-4C13-B1D3-725422052885}" type="slidenum">
              <a:rPr lang="ru-RU" sz="1400" i="1">
                <a:solidFill>
                  <a:prstClr val="black"/>
                </a:solidFill>
              </a:rPr>
              <a:pPr algn="l"/>
              <a:t>2</a:t>
            </a:fld>
            <a:endParaRPr lang="ru-RU" sz="1400" i="1" dirty="0">
              <a:solidFill>
                <a:prstClr val="black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65670" y="3741117"/>
            <a:ext cx="8007770" cy="1320599"/>
            <a:chOff x="461368" y="2786058"/>
            <a:chExt cx="5246623" cy="1236393"/>
          </a:xfrm>
        </p:grpSpPr>
        <p:sp>
          <p:nvSpPr>
            <p:cNvPr id="6" name="Скругленный прямоугольник 5"/>
            <p:cNvSpPr>
              <a:spLocks noChangeAspect="1"/>
            </p:cNvSpPr>
            <p:nvPr/>
          </p:nvSpPr>
          <p:spPr bwMode="auto">
            <a:xfrm>
              <a:off x="571472" y="2786058"/>
              <a:ext cx="1433693" cy="1214446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 bwMode="auto">
            <a:xfrm>
              <a:off x="2297279" y="2793820"/>
              <a:ext cx="1509258" cy="122863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 bwMode="auto">
            <a:xfrm>
              <a:off x="4120548" y="2811679"/>
              <a:ext cx="1587443" cy="119291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1368" y="3249204"/>
              <a:ext cx="1653901" cy="489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БАЗОВЫЕ </a:t>
              </a:r>
              <a:r>
                <a:rPr lang="ru-RU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ОКЛАДЫ</a:t>
              </a:r>
              <a:endParaRPr lang="en-US" sz="1400" b="1" dirty="0" smtClean="0">
                <a:solidFill>
                  <a:schemeClr val="tx2"/>
                </a:solidFill>
                <a:latin typeface="Tahoma" pitchFamily="34" charset="0"/>
                <a:cs typeface="Arial" charset="0"/>
              </a:endParaRPr>
            </a:p>
            <a:p>
              <a:pPr algn="ctr"/>
              <a:r>
                <a:rPr lang="en-US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(</a:t>
              </a:r>
              <a:r>
                <a:rPr lang="ru-RU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ставки)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2828" y="3062354"/>
              <a:ext cx="1390859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ВЫПЛАТЫ</a:t>
              </a:r>
              <a:r>
                <a:rPr lang="ru-RU" sz="1400" dirty="0" smtClean="0">
                  <a:solidFill>
                    <a:schemeClr val="tx2"/>
                  </a:solidFill>
                </a:rPr>
                <a:t> </a:t>
              </a: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СТИМУЛИРУЮЩЕГО ХАРАКТЕРА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43233" y="3047498"/>
              <a:ext cx="1542072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ВЫПЛАТЫ КОМПЕНСАЦИОННОГО ХАРАКТЕРА</a:t>
              </a:r>
            </a:p>
          </p:txBody>
        </p:sp>
      </p:grpSp>
      <p:sp>
        <p:nvSpPr>
          <p:cNvPr id="23" name="Скругленный прямоугольник 22"/>
          <p:cNvSpPr/>
          <p:nvPr/>
        </p:nvSpPr>
        <p:spPr bwMode="auto">
          <a:xfrm>
            <a:off x="1331640" y="1034155"/>
            <a:ext cx="6984775" cy="13123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</a:pP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52888" y="1205127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ahoma" pitchFamily="34" charset="0"/>
                <a:cs typeface="Arial" charset="0"/>
              </a:rPr>
              <a:t>ЗАРАБОТНАЯ ПЛАТА (ДЕНЕЖНОЕ СОДЕРЖАНИЕ)</a:t>
            </a:r>
            <a:endParaRPr lang="ru-RU" sz="2400" b="1" dirty="0">
              <a:solidFill>
                <a:schemeClr val="tx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7" name="Минус 26"/>
          <p:cNvSpPr/>
          <p:nvPr/>
        </p:nvSpPr>
        <p:spPr>
          <a:xfrm>
            <a:off x="4546018" y="1358837"/>
            <a:ext cx="108139" cy="26899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инус 27"/>
          <p:cNvSpPr/>
          <p:nvPr/>
        </p:nvSpPr>
        <p:spPr>
          <a:xfrm>
            <a:off x="7334996" y="2077963"/>
            <a:ext cx="105090" cy="26899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Минус 28"/>
          <p:cNvSpPr/>
          <p:nvPr/>
        </p:nvSpPr>
        <p:spPr>
          <a:xfrm>
            <a:off x="4546018" y="2064079"/>
            <a:ext cx="108139" cy="26899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1774302" y="2036124"/>
            <a:ext cx="108139" cy="26899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Минус 31"/>
          <p:cNvSpPr/>
          <p:nvPr/>
        </p:nvSpPr>
        <p:spPr>
          <a:xfrm>
            <a:off x="762599" y="2919633"/>
            <a:ext cx="7700219" cy="28803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5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3736" y="53754"/>
            <a:ext cx="276038" cy="307777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/>
          <a:p>
            <a:pPr algn="l"/>
            <a:fld id="{75F2DEEF-EC1B-4C13-B1D3-725422052885}" type="slidenum">
              <a:rPr lang="ru-RU" sz="1400" i="1">
                <a:solidFill>
                  <a:prstClr val="black"/>
                </a:solidFill>
              </a:rPr>
              <a:pPr algn="l"/>
              <a:t>3</a:t>
            </a:fld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44384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tx2"/>
                </a:solidFill>
              </a:rPr>
              <a:t>СТРУКТУРА ЗАРАБОТНОЙ ПЛАТЫ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83568" y="908720"/>
            <a:ext cx="7847558" cy="4968552"/>
            <a:chOff x="511218" y="1428736"/>
            <a:chExt cx="7847558" cy="5286412"/>
          </a:xfrm>
        </p:grpSpPr>
        <p:sp>
          <p:nvSpPr>
            <p:cNvPr id="6" name="Скругленный прямоугольник 5"/>
            <p:cNvSpPr>
              <a:spLocks noChangeAspect="1"/>
            </p:cNvSpPr>
            <p:nvPr/>
          </p:nvSpPr>
          <p:spPr bwMode="auto">
            <a:xfrm>
              <a:off x="571472" y="2786058"/>
              <a:ext cx="2210400" cy="12144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 bwMode="auto">
            <a:xfrm>
              <a:off x="3286116" y="2786058"/>
              <a:ext cx="2210400" cy="121444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 bwMode="auto">
            <a:xfrm>
              <a:off x="6076376" y="2786058"/>
              <a:ext cx="2282400" cy="121444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 bwMode="auto">
            <a:xfrm>
              <a:off x="571472" y="4143380"/>
              <a:ext cx="2210400" cy="121444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 bwMode="auto">
            <a:xfrm>
              <a:off x="571472" y="5500702"/>
              <a:ext cx="2210400" cy="1214446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 bwMode="auto">
            <a:xfrm>
              <a:off x="3286116" y="5500702"/>
              <a:ext cx="5040000" cy="1214446"/>
            </a:xfrm>
            <a:prstGeom prst="roundRect">
              <a:avLst/>
            </a:prstGeom>
            <a:solidFill>
              <a:schemeClr val="bg2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 bwMode="auto">
            <a:xfrm>
              <a:off x="3286116" y="1428736"/>
              <a:ext cx="2210400" cy="121444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 bwMode="auto">
            <a:xfrm>
              <a:off x="6076376" y="1428736"/>
              <a:ext cx="2210400" cy="1214446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1472" y="2860584"/>
              <a:ext cx="2210400" cy="1094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БАЗОВЫЕ ОКЛАДЫ (ДОЛЖНОСТНЫЕ ОКЛАДЫ, СТАВКИ ЗАРАБОТНОЙ ПЛАТЫ</a:t>
              </a:r>
              <a:r>
                <a:rPr lang="ru-RU" sz="1400" dirty="0" smtClean="0">
                  <a:solidFill>
                    <a:schemeClr val="tx2"/>
                  </a:solidFill>
                </a:rPr>
                <a:t>)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5234" y="4319596"/>
              <a:ext cx="2126638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ВЫПЛАТЫ</a:t>
              </a:r>
              <a:r>
                <a:rPr lang="ru-RU" sz="1400" dirty="0" smtClean="0">
                  <a:solidFill>
                    <a:schemeClr val="tx2"/>
                  </a:solidFill>
                </a:rPr>
                <a:t> </a:t>
              </a: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СТИМУЛИРУЮЩЕГО ХАРАКТЕРА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1218" y="5715016"/>
              <a:ext cx="2342124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ВЫПЛАТЫ КОМПЕНСАЦИОННОГО ХАРАКТЕРА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57586" y="5715016"/>
              <a:ext cx="4857752" cy="489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СОГЛАСНО </a:t>
              </a:r>
              <a:r>
                <a:rPr lang="ru-RU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ТРУДОВОМУ КОДЕКСУ</a:t>
              </a:r>
            </a:p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 </a:t>
              </a: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РОССИЙСКОЙ ФЕДЕРАЦИИ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 bwMode="auto">
            <a:xfrm>
              <a:off x="3286116" y="4143380"/>
              <a:ext cx="5040000" cy="121444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609600" marR="0" indent="-6096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71903" y="4295801"/>
              <a:ext cx="4857752" cy="893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НАДБАВКИ И ДОПЛАТЫ В ЗАВИСИМОСТИ ОТ ПРИНАДЛЕЖНОСТИ </a:t>
              </a:r>
              <a:r>
                <a:rPr lang="ru-RU" sz="1400" b="1" dirty="0" smtClean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ДОЛЖНОСТИ </a:t>
              </a: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К ПРОФЕССИОНАЛЬНО-КВАЛИФИКАЦИОННОЙ ГРУППЕ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68866" y="2997309"/>
              <a:ext cx="2434847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ЧЕТЫРЕХРАЗРЯДНАЯ</a:t>
              </a:r>
              <a:r>
                <a:rPr lang="ru-RU" sz="1400" dirty="0" smtClean="0">
                  <a:solidFill>
                    <a:srgbClr val="006600"/>
                  </a:solidFill>
                </a:rPr>
                <a:t> </a:t>
              </a: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ТАРИФНАЯ</a:t>
              </a:r>
            </a:p>
            <a:p>
              <a:pPr algn="ctr"/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 СЕТКА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182212" y="3006764"/>
              <a:ext cx="2070728" cy="489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3300"/>
                  </a:solidFill>
                  <a:latin typeface="Tahoma" pitchFamily="34" charset="0"/>
                  <a:cs typeface="Arial" charset="0"/>
                </a:rPr>
                <a:t>УТВЕРЖДЕННЫЕ БАЗОВЫЕ ОКЛАДЫ </a:t>
              </a:r>
              <a:endParaRPr lang="ru-RU" sz="1400" b="1" dirty="0">
                <a:solidFill>
                  <a:srgbClr val="FF3300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432925" y="1653698"/>
              <a:ext cx="1906730" cy="69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>
                  <a:solidFill>
                    <a:schemeClr val="tx2"/>
                  </a:solidFill>
                  <a:latin typeface="Tahoma" pitchFamily="34" charset="0"/>
                  <a:cs typeface="Arial" charset="0"/>
                </a:rPr>
                <a:t>Действующая система оплаты труда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400561" y="1186302"/>
            <a:ext cx="1906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tx2"/>
                </a:solidFill>
                <a:latin typeface="Tahoma" pitchFamily="34" charset="0"/>
                <a:cs typeface="Arial" charset="0"/>
              </a:rPr>
              <a:t>Предлагаемая система оплаты труда</a:t>
            </a:r>
          </a:p>
        </p:txBody>
      </p:sp>
    </p:spTree>
    <p:extLst>
      <p:ext uri="{BB962C8B-B14F-4D97-AF65-F5344CB8AC3E}">
        <p14:creationId xmlns:p14="http://schemas.microsoft.com/office/powerpoint/2010/main" val="12945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28080" y="116632"/>
            <a:ext cx="276038" cy="307777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/>
          <a:p>
            <a:pPr algn="l"/>
            <a:fld id="{75F2DEEF-EC1B-4C13-B1D3-725422052885}" type="slidenum">
              <a:rPr lang="ru-RU" sz="1400" i="1">
                <a:solidFill>
                  <a:prstClr val="black"/>
                </a:solidFill>
              </a:rPr>
              <a:pPr algn="l"/>
              <a:t>4</a:t>
            </a:fld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525592" y="908720"/>
            <a:ext cx="8229600" cy="619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СТРУКТУРА ЗАРАБОТНОЙ ПЛАТЫ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189209"/>
              </p:ext>
            </p:extLst>
          </p:nvPr>
        </p:nvGraphicFramePr>
        <p:xfrm>
          <a:off x="658496" y="1484784"/>
          <a:ext cx="7920880" cy="42614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4663"/>
                <a:gridCol w="2074516"/>
                <a:gridCol w="2451701"/>
              </a:tblGrid>
              <a:tr h="7776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r>
                        <a:rPr lang="ru-RU" sz="18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показателей</a:t>
                      </a:r>
                      <a:endParaRPr lang="ru-RU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Должностной оклад, %</a:t>
                      </a:r>
                      <a:endParaRPr lang="ru-RU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Выплаты </a:t>
                      </a:r>
                      <a:r>
                        <a:rPr lang="ru-RU" sz="18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стимулирующего и компенсационного  </a:t>
                      </a:r>
                      <a:r>
                        <a:rPr lang="ru-RU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характера, %</a:t>
                      </a:r>
                      <a:endParaRPr lang="ru-RU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51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Показатели по Единым рекомендациям</a:t>
                      </a:r>
                      <a:endParaRPr lang="ru-RU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i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70,0</a:t>
                      </a:r>
                      <a:endParaRPr lang="ru-RU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30,0</a:t>
                      </a:r>
                      <a:endParaRPr lang="ru-RU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Показатели по действующей системе оплаты труда</a:t>
                      </a:r>
                      <a:endParaRPr lang="ru-RU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53,3</a:t>
                      </a:r>
                    </a:p>
                    <a:p>
                      <a:pPr algn="ctr" fontAlgn="t"/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(в зависимости</a:t>
                      </a:r>
                      <a:r>
                        <a:rPr lang="ru-RU" sz="1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от типа учреждения от 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49 до 71 процентов)</a:t>
                      </a:r>
                      <a:endParaRPr lang="ru-RU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46,7</a:t>
                      </a:r>
                    </a:p>
                    <a:p>
                      <a:pPr algn="ctr" fontAlgn="t"/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(в зависимости</a:t>
                      </a:r>
                      <a:r>
                        <a:rPr lang="ru-RU" sz="1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от типа учреждения от 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29 до 51 процентов)</a:t>
                      </a:r>
                      <a:endParaRPr lang="ru-RU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Показатели по предлагаемой (окладной) системе оплаты труда</a:t>
                      </a:r>
                      <a:endParaRPr lang="ru-RU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73,0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(в зависимости</a:t>
                      </a:r>
                      <a:r>
                        <a:rPr lang="ru-RU" sz="1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от типа учреждения от 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68 до 87 процентов)</a:t>
                      </a:r>
                      <a:endParaRPr lang="ru-RU" sz="1800" b="0" i="0" u="none" strike="noStrike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27,0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(в зависимости</a:t>
                      </a:r>
                      <a:r>
                        <a:rPr lang="ru-RU" sz="1800" u="none" strike="noStrik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от типа учреждения от 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13 до 32 процентов)</a:t>
                      </a:r>
                      <a:endParaRPr lang="ru-RU" sz="1800" b="0" i="0" u="none" strike="noStrike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749" y="6565"/>
            <a:ext cx="82089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D5AB8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434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57886" y="5589240"/>
            <a:ext cx="1368152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83568" y="0"/>
            <a:ext cx="8229600" cy="619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ДОЛЖНОСТНЫЕ ОКЛАДЫ</a:t>
            </a:r>
            <a:endParaRPr lang="ru-RU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478815"/>
              </p:ext>
            </p:extLst>
          </p:nvPr>
        </p:nvGraphicFramePr>
        <p:xfrm>
          <a:off x="683568" y="548681"/>
          <a:ext cx="8280920" cy="5303715"/>
        </p:xfrm>
        <a:graphic>
          <a:graphicData uri="http://schemas.openxmlformats.org/drawingml/2006/table">
            <a:tbl>
              <a:tblPr/>
              <a:tblGrid>
                <a:gridCol w="1008112"/>
                <a:gridCol w="432048"/>
                <a:gridCol w="1512168"/>
                <a:gridCol w="936104"/>
                <a:gridCol w="936104"/>
                <a:gridCol w="936104"/>
                <a:gridCol w="842599"/>
                <a:gridCol w="813585"/>
                <a:gridCol w="864096"/>
              </a:tblGrid>
              <a:tr h="458965">
                <a:tc rowSpan="2" gridSpan="2"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рофессиональные </a:t>
                      </a:r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квалификационные группы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Отдельные категории должностей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Действующая система оплаты труда,</a:t>
                      </a:r>
                      <a:b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рублей</a:t>
                      </a: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Предлагаемая (окладная) система оплаты труда,</a:t>
                      </a:r>
                      <a:b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рублей*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2286">
                <a:tc gridSpan="2"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05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05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939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первого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уровня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1-1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Вожатый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Помощник воспитателя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Секретарь учебной части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9 489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9 868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6976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второго уровня 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режиму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Младший воспитатель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9 550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5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Диспетчер</a:t>
                      </a:r>
                    </a:p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режиму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9 700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0796">
                <a:tc rowSpan="4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Педагогические работники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физической культуре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Муз. 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965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Инструктор-методист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Социальный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7 965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14 220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Педагог-психолог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965 – 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Преподаватель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7 030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8 173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14 236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8965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Руководители структурных подразделений учреждений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14 301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10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обособленным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 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14 364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6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, директор,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11 900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14400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Номер слайда 4"/>
          <p:cNvSpPr txBox="1">
            <a:spLocks/>
          </p:cNvSpPr>
          <p:nvPr/>
        </p:nvSpPr>
        <p:spPr>
          <a:xfrm>
            <a:off x="8728080" y="116632"/>
            <a:ext cx="27603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5F2DEEF-EC1B-4C13-B1D3-725422052885}" type="slidenum">
              <a:rPr lang="ru-RU" sz="1400" i="1" smtClean="0">
                <a:solidFill>
                  <a:prstClr val="black"/>
                </a:solidFill>
              </a:rPr>
              <a:pPr algn="l"/>
              <a:t>5</a:t>
            </a:fld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6165304"/>
            <a:ext cx="84645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*По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должностям отрасли «Образование» с ПКГ 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3-1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до ПКГ 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4-3 приказом 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от 26 августа 2010 г. N 761н 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предусмотрено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обязательное наличие 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среднего проф. образования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или 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высшего проф. образования, по ПКГ 1-1 предусмотрено наличие только среднего образования и среднего проф. </a:t>
            </a:r>
            <a:r>
              <a:rPr lang="ru-RU" sz="1100" dirty="0">
                <a:solidFill>
                  <a:srgbClr val="1F497D"/>
                </a:solidFill>
                <a:ea typeface="Calibri"/>
              </a:rPr>
              <a:t>о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бразования.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347275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733695" y="5701989"/>
            <a:ext cx="1403648" cy="1156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33916" y="0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Предлагаемые размеры окладов общеотраслевых должностей рабочих 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служащих в учреждениях образования с 01.09.2018.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5805264"/>
            <a:ext cx="1584176" cy="105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/>
          <p:cNvSpPr txBox="1">
            <a:spLocks/>
          </p:cNvSpPr>
          <p:nvPr/>
        </p:nvSpPr>
        <p:spPr>
          <a:xfrm>
            <a:off x="8728080" y="116632"/>
            <a:ext cx="27603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5F2DEEF-EC1B-4C13-B1D3-725422052885}" type="slidenum">
              <a:rPr lang="ru-RU" sz="1400" i="1" smtClean="0">
                <a:solidFill>
                  <a:prstClr val="black"/>
                </a:solidFill>
              </a:rPr>
              <a:pPr algn="l"/>
              <a:t>6</a:t>
            </a:fld>
            <a:endParaRPr lang="ru-RU" sz="1400" i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095293"/>
              </p:ext>
            </p:extLst>
          </p:nvPr>
        </p:nvGraphicFramePr>
        <p:xfrm>
          <a:off x="755577" y="1340767"/>
          <a:ext cx="8208911" cy="5154265"/>
        </p:xfrm>
        <a:graphic>
          <a:graphicData uri="http://schemas.openxmlformats.org/drawingml/2006/table">
            <a:tbl>
              <a:tblPr/>
              <a:tblGrid>
                <a:gridCol w="581395"/>
                <a:gridCol w="1162792"/>
                <a:gridCol w="581395"/>
                <a:gridCol w="594609"/>
                <a:gridCol w="621038"/>
                <a:gridCol w="713530"/>
                <a:gridCol w="713530"/>
                <a:gridCol w="713530"/>
                <a:gridCol w="872095"/>
                <a:gridCol w="872095"/>
                <a:gridCol w="782902"/>
              </a:tblGrid>
              <a:tr h="30618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№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 профессиональной квалификационной группы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Квалифи-кационный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уровень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Действующая система </a:t>
                      </a:r>
                      <a:endParaRPr lang="ru-RU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 5554 руб.)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Предлагаемая система (от 8380 руб.)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Доведение заработной платы до 11 163 руб. с 01.05.2018 г.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Итого заработная плата с 01.05.2018 г.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482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Размер окладов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Надбавки, премии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Итого заработная плата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Предлагаемые оклады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Надбавки, премии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Итого заработная плата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006">
                <a:tc gridSpan="11">
                  <a:txBody>
                    <a:bodyPr/>
                    <a:lstStyle/>
                    <a:p>
                      <a:pPr algn="ctr" rtl="0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рабочих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профессии рабочих первого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5554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2469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8023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8216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8578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8750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2413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профессии рабочих второго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8216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8719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8893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2270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5943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2531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8474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8893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9071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6276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8860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9071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9252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6498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2620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9118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9602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9794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1369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gridSpan="11">
                  <a:txBody>
                    <a:bodyPr/>
                    <a:lstStyle/>
                    <a:p>
                      <a:pPr algn="ctr" rtl="0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служащих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89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служащих первого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5554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2791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8345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8967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2196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8578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9178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служащих второго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8719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9329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5943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2876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8818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8893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9516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6109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2912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9071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9706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6276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9224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9298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9949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1214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6665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3033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9698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9484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служащих третьего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6109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2912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9674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10351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6276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9224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9867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10558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6665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3033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9698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10064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10768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7387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3190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10577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10265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10984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8164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3360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11524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10491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11225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11225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09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Общеотраслевые должности служащих четвертого уровня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8720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12201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11403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12201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12201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9608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3675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13283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11603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12415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12415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11108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4002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15110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11803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826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12629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12629</a:t>
                      </a:r>
                    </a:p>
                  </a:txBody>
                  <a:tcPr marL="7359" marR="7359" marT="73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489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4368" y="6093296"/>
            <a:ext cx="1259632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98286" y="116632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1F497D"/>
                </a:solidFill>
              </a:rPr>
              <a:t>ВЫПЛАТЫ </a:t>
            </a:r>
            <a:r>
              <a:rPr lang="ru-RU" sz="2000" b="1" dirty="0" smtClean="0">
                <a:solidFill>
                  <a:srgbClr val="1F497D"/>
                </a:solidFill>
              </a:rPr>
              <a:t>СТИМУЛИРУЮЩЕГО ХАРАКТЕРА </a:t>
            </a:r>
          </a:p>
          <a:p>
            <a:r>
              <a:rPr lang="ru-RU" sz="2000" b="1" dirty="0" smtClean="0">
                <a:solidFill>
                  <a:srgbClr val="1F497D"/>
                </a:solidFill>
              </a:rPr>
              <a:t>в учреждениях образования  отрасли Образование</a:t>
            </a:r>
            <a:endParaRPr lang="ru-RU" sz="2000" b="1" dirty="0">
              <a:solidFill>
                <a:srgbClr val="1F497D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710679"/>
              </p:ext>
            </p:extLst>
          </p:nvPr>
        </p:nvGraphicFramePr>
        <p:xfrm>
          <a:off x="654117" y="1196752"/>
          <a:ext cx="8382379" cy="546726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936"/>
                <a:gridCol w="770376"/>
                <a:gridCol w="770376"/>
                <a:gridCol w="770376"/>
                <a:gridCol w="770376"/>
                <a:gridCol w="770376"/>
                <a:gridCol w="684395"/>
                <a:gridCol w="720080"/>
                <a:gridCol w="792088"/>
              </a:tblGrid>
              <a:tr h="1901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</a:rPr>
                        <a:t>Наименование выплат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Действующая </a:t>
                      </a:r>
                      <a:r>
                        <a:rPr lang="ru-RU" sz="1100" u="none" strike="noStrike" dirty="0" smtClean="0">
                          <a:effectLst/>
                        </a:rPr>
                        <a:t>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Сложность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333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Управление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39,5%;42,5%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4,5-87,1%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Почетные звания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Специфика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4,5-45,0%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5,0-39,0%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3,0-7,0%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3,0-60,0%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23,5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Квалификационная категория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34,0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18,0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15,0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Дополнительная выплата за квалификационную категорию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25,0-35,0%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 smtClean="0">
                          <a:effectLst/>
                        </a:rPr>
                        <a:t>Стажевые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6842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Методическая литература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5327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Классное руководство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Проверка тетрадей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6,0-20,0%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1,5-6,0%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3,6-12,0%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0,75-3,0%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Заведование </a:t>
                      </a:r>
                      <a:r>
                        <a:rPr lang="ru-RU" sz="1200" u="none" strike="noStrike" dirty="0" smtClean="0">
                          <a:effectLst/>
                        </a:rPr>
                        <a:t>кабинетами, руководство цикловыми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и метод. комиссиями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5,0-8,0%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57033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Обеспечение высококачественного учебно-тренировочного процесса (инструктор-методист ДЮСШ)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1,0-12,5%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1,0-12,5%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Качество выполняемых работ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  <a:tr h="199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Премия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F4F7ED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4"/>
          <p:cNvSpPr txBox="1">
            <a:spLocks/>
          </p:cNvSpPr>
          <p:nvPr/>
        </p:nvSpPr>
        <p:spPr>
          <a:xfrm>
            <a:off x="8728080" y="116632"/>
            <a:ext cx="27603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5F2DEEF-EC1B-4C13-B1D3-725422052885}" type="slidenum">
              <a:rPr lang="ru-RU" sz="1400" i="1" smtClean="0">
                <a:solidFill>
                  <a:prstClr val="black"/>
                </a:solidFill>
              </a:rPr>
              <a:pPr algn="l"/>
              <a:t>7</a:t>
            </a:fld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2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74126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ВЫПЛАТЫ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КОМПЕНСАЦИОННОГО ХАРАКТЕРА 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учреждениях образования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49244"/>
              </p:ext>
            </p:extLst>
          </p:nvPr>
        </p:nvGraphicFramePr>
        <p:xfrm>
          <a:off x="1043607" y="1412775"/>
          <a:ext cx="7560840" cy="417646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198970"/>
                <a:gridCol w="2741181"/>
                <a:gridCol w="2620689"/>
              </a:tblGrid>
              <a:tr h="83529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effectLst/>
                        </a:rPr>
                        <a:t>Наименование</a:t>
                      </a:r>
                      <a:r>
                        <a:rPr lang="ru-RU" sz="1600" u="none" strike="noStrike" kern="1200" baseline="0" dirty="0" smtClean="0">
                          <a:effectLst/>
                        </a:rPr>
                        <a:t> выплат</a:t>
                      </a:r>
                      <a:r>
                        <a:rPr lang="ru-RU" sz="1600" u="none" strike="noStrike" dirty="0" smtClean="0">
                          <a:effectLst/>
                        </a:rPr>
                        <a:t> 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Действующая система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3529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Сельские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25% от ставки 1 разряда (5554 руб.)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Постоянная </a:t>
                      </a:r>
                      <a:r>
                        <a:rPr lang="ru-RU" sz="2000" u="none" strike="noStrike" dirty="0">
                          <a:effectLst/>
                        </a:rPr>
                        <a:t>величина 1388 рублей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83529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Вредность работы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4,0%-12,0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83529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Ночные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83529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Работа в праздничные дни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По Трудовому Кодексу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Номер слайда 4"/>
          <p:cNvSpPr txBox="1">
            <a:spLocks/>
          </p:cNvSpPr>
          <p:nvPr/>
        </p:nvSpPr>
        <p:spPr>
          <a:xfrm>
            <a:off x="8728080" y="116632"/>
            <a:ext cx="27603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5F2DEEF-EC1B-4C13-B1D3-725422052885}" type="slidenum">
              <a:rPr lang="ru-RU" sz="1400" i="1" smtClean="0">
                <a:solidFill>
                  <a:prstClr val="black"/>
                </a:solidFill>
              </a:rPr>
              <a:pPr algn="l"/>
              <a:t>8</a:t>
            </a:fld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10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ea typeface="+mn-ea"/>
                <a:cs typeface="+mn-cs"/>
              </a:rPr>
              <a:t>ДИНАМИКА РОСТА ЗАРАБОТНОЙ ПЛАТЫ</a:t>
            </a:r>
            <a:r>
              <a:rPr lang="ru-RU" sz="3200" b="1" dirty="0">
                <a:solidFill>
                  <a:srgbClr val="1F497D"/>
                </a:solidFill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1F497D"/>
                </a:solidFill>
                <a:ea typeface="+mn-ea"/>
                <a:cs typeface="+mn-cs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263743"/>
              </p:ext>
            </p:extLst>
          </p:nvPr>
        </p:nvGraphicFramePr>
        <p:xfrm>
          <a:off x="683569" y="1510342"/>
          <a:ext cx="8064896" cy="4798978"/>
        </p:xfrm>
        <a:graphic>
          <a:graphicData uri="http://schemas.openxmlformats.org/drawingml/2006/table">
            <a:tbl>
              <a:tblPr/>
              <a:tblGrid>
                <a:gridCol w="3890090"/>
                <a:gridCol w="1089349"/>
                <a:gridCol w="1089349"/>
                <a:gridCol w="1002696"/>
                <a:gridCol w="993412"/>
              </a:tblGrid>
              <a:tr h="528549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 категорий персонала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Достигнутые параметры за 2017 год</a:t>
                      </a:r>
                    </a:p>
                  </a:txBody>
                  <a:tcPr marL="7526" marR="7526" marT="752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Плановые параметры на 2018 год</a:t>
                      </a:r>
                    </a:p>
                  </a:txBody>
                  <a:tcPr marL="7526" marR="7526" marT="752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9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Средняя заработная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плата, руб.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Средняя заработная плата, руб.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  <a:tr h="546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Средняя заработная плата в Республике Татарстан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29 268,0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31 609,0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5197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Педагогические работники образовательных учреждений общего образования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29 663,0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101,3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31 609,0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59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Педагогические работники дошкольных учреждений*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26 639,6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105,7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27 208,7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4726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Педагогические работники учреждений дополнительного образования детей**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29 183,8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96,4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32 707,8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7216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Преподаватели и мастера производственного обучения образовательных учреждений начального и среднего профессионального образования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28 677,6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31 609,0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176183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23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* к средней заработной плате в сфере общего образования в Республики Татарстан </a:t>
                      </a:r>
                    </a:p>
                  </a:txBody>
                  <a:tcPr marL="7526" marR="7526" marT="752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25 193,2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27 208,7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23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** к средней заработной плате учителей в Республики Татарстан </a:t>
                      </a:r>
                    </a:p>
                  </a:txBody>
                  <a:tcPr marL="7526" marR="7526" marT="752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30 285,0</a:t>
                      </a: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32 707,8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Номер слайда 4"/>
          <p:cNvSpPr txBox="1">
            <a:spLocks/>
          </p:cNvSpPr>
          <p:nvPr/>
        </p:nvSpPr>
        <p:spPr>
          <a:xfrm>
            <a:off x="8728080" y="116632"/>
            <a:ext cx="276038" cy="307777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rtlCol="0" anchor="ctr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5F2DEEF-EC1B-4C13-B1D3-725422052885}" type="slidenum">
              <a:rPr lang="ru-RU" sz="1400" i="1" smtClean="0">
                <a:solidFill>
                  <a:prstClr val="black"/>
                </a:solidFill>
              </a:rPr>
              <a:pPr algn="l"/>
              <a:t>9</a:t>
            </a:fld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4515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11853</TotalTime>
  <Words>2058</Words>
  <Application>Microsoft Office PowerPoint</Application>
  <PresentationFormat>Экран (4:3)</PresentationFormat>
  <Paragraphs>965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Tahoma</vt:lpstr>
      <vt:lpstr>Times New Roman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РОСТА ЗАРАБОТНОЙ ПЛАТЫ </vt:lpstr>
      <vt:lpstr>ВОСПИТАТЕЛЬ СО СРЕДНЕ-СПЕЦИАЛЬНЫМ ОБРАЗОВАНИЕМ</vt:lpstr>
      <vt:lpstr>ВОСПИТАТЕЛЬ С ВЫСШИМ ОБРАЗОВАНИЕМ</vt:lpstr>
      <vt:lpstr>УЧИТЕЛЬ НАЧАЛЬНЫХ КЛАССОВ</vt:lpstr>
      <vt:lpstr>УЧИТЕЛЬ</vt:lpstr>
      <vt:lpstr>ПРЕДЛОЖЕНИЯ ПО ВНЕСЕНИЮ ИЗМЕНЕНИЙ  В СИСТЕМУ ОПЛАТЫ ТРУДА ДИРЕКТОРОВ ШКОЛ</vt:lpstr>
      <vt:lpstr>ПРЕДЛОЖЕНИЯ ПО ВНЕСЕНИЮ ИЗМЕНЕНИЙ  В СИСТЕМУ ОПЛАТЫ ТРУДА РУКОВОДИТЕЛЕЙ ДОО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delo8</dc:creator>
  <cp:lastModifiedBy>User</cp:lastModifiedBy>
  <cp:revision>671</cp:revision>
  <cp:lastPrinted>2018-05-18T06:37:51Z</cp:lastPrinted>
  <dcterms:created xsi:type="dcterms:W3CDTF">2013-02-07T10:45:21Z</dcterms:created>
  <dcterms:modified xsi:type="dcterms:W3CDTF">2018-05-18T11:38:28Z</dcterms:modified>
</cp:coreProperties>
</file>